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A68F5F-9F04-4FBC-925C-B5F76EEFDD5F}">
  <a:tblStyle styleId="{47A68F5F-9F04-4FBC-925C-B5F76EEFDD5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DFD"/>
          </a:solidFill>
        </a:fill>
      </a:tcStyle>
    </a:wholeTbl>
    <a:band1H>
      <a:tcTxStyle/>
      <a:tcStyle>
        <a:tcBdr/>
        <a:fill>
          <a:solidFill>
            <a:srgbClr val="CDD8F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8F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4285F4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285F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285F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88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073ad1ef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5073ad1ef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073ad1efd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5073ad1efd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1e8242107_4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1e8242107_4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51e8242107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51e8242107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291ffb7d8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291ffb7d8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1e8242107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1e8242107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291ffb7d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5291ffb7d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1e8242107_4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51e8242107_4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1e8242107_4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51e8242107_4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51e8242107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51e8242107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291ffb7d8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291ffb7d8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073ad1ef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5073ad1ef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1e824210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51e8242107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1e824210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51e824210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51e8242107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51e8242107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1e8242107_4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51e8242107_4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291ffb7d8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291ffb7d8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51e8242107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51e8242107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23df92f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23df92f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291ffb7d8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5291ffb7d8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317e98dd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317e98dd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291ffb7d8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291ffb7d8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073ad1ef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073ad1ef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23df92f1c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23df92f1c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23df92f1c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23df92f1c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5" name="Google Shape;55;p13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6" name="Google Shape;56;p1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Google Shape;57;p1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Google Shape;58;p1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1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13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13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" name="Google Shape;62;p13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3"/>
          <p:cNvSpPr/>
          <p:nvPr/>
        </p:nvSpPr>
        <p:spPr>
          <a:xfrm>
            <a:off x="5663625" y="349375"/>
            <a:ext cx="3204300" cy="1495800"/>
          </a:xfrm>
          <a:prstGeom prst="roundRect">
            <a:avLst>
              <a:gd name="adj" fmla="val 22180"/>
            </a:avLst>
          </a:prstGeom>
          <a:solidFill>
            <a:srgbClr val="EAEAE0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68975" y="349375"/>
            <a:ext cx="7014300" cy="1495800"/>
          </a:xfrm>
          <a:prstGeom prst="roundRect">
            <a:avLst>
              <a:gd name="adj" fmla="val 22180"/>
            </a:avLst>
          </a:prstGeom>
          <a:solidFill>
            <a:srgbClr val="E6913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FABRICACIÓN DE UNA ANTENA HECHA A MANO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8750" y="1900888"/>
            <a:ext cx="904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Guillermo Aix García, Miguel Cox Caballero, Gonzalo Déquer Martínez y Jorge García Doménech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6" name="Google Shape;66;p13"/>
          <p:cNvGrpSpPr/>
          <p:nvPr/>
        </p:nvGrpSpPr>
        <p:grpSpPr>
          <a:xfrm>
            <a:off x="201624" y="4118419"/>
            <a:ext cx="8735681" cy="886305"/>
            <a:chOff x="728900" y="593577"/>
            <a:chExt cx="23654700" cy="2628425"/>
          </a:xfrm>
        </p:grpSpPr>
        <p:sp>
          <p:nvSpPr>
            <p:cNvPr id="67" name="Google Shape;67;p13"/>
            <p:cNvSpPr/>
            <p:nvPr/>
          </p:nvSpPr>
          <p:spPr>
            <a:xfrm>
              <a:off x="728900" y="754850"/>
              <a:ext cx="23654700" cy="2305800"/>
            </a:xfrm>
            <a:prstGeom prst="roundRect">
              <a:avLst>
                <a:gd name="adj" fmla="val 16667"/>
              </a:avLst>
            </a:prstGeom>
            <a:solidFill>
              <a:srgbClr val="EA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" name="Google Shape;6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86758" y="960012"/>
              <a:ext cx="1905000" cy="189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45136" y="593577"/>
              <a:ext cx="17031065" cy="262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84916" y="960023"/>
              <a:ext cx="1739037" cy="1895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" name="Google Shape;71;p13"/>
          <p:cNvGrpSpPr/>
          <p:nvPr/>
        </p:nvGrpSpPr>
        <p:grpSpPr>
          <a:xfrm>
            <a:off x="3419892" y="2301112"/>
            <a:ext cx="2304218" cy="1817362"/>
            <a:chOff x="4284175" y="21613045"/>
            <a:chExt cx="4313400" cy="3345659"/>
          </a:xfrm>
        </p:grpSpPr>
        <p:sp>
          <p:nvSpPr>
            <p:cNvPr id="72" name="Google Shape;72;p13"/>
            <p:cNvSpPr/>
            <p:nvPr/>
          </p:nvSpPr>
          <p:spPr>
            <a:xfrm rot="-5400000">
              <a:off x="4823275" y="21073945"/>
              <a:ext cx="3235200" cy="4313400"/>
            </a:xfrm>
            <a:prstGeom prst="roundRect">
              <a:avLst>
                <a:gd name="adj" fmla="val 4407"/>
              </a:avLst>
            </a:prstGeom>
            <a:solidFill>
              <a:srgbClr val="9A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3" name="Google Shape;73;p13"/>
            <p:cNvPicPr preferRelativeResize="0"/>
            <p:nvPr/>
          </p:nvPicPr>
          <p:blipFill rotWithShape="1">
            <a:blip r:embed="rId7">
              <a:alphaModFix/>
            </a:blip>
            <a:srcRect l="14113" t="27060" r="12946"/>
            <a:stretch/>
          </p:blipFill>
          <p:spPr>
            <a:xfrm>
              <a:off x="4284175" y="21792804"/>
              <a:ext cx="4313400" cy="3165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</p:grpSp>
      <p:sp>
        <p:nvSpPr>
          <p:cNvPr id="74" name="Google Shape;74;p13"/>
          <p:cNvSpPr/>
          <p:nvPr/>
        </p:nvSpPr>
        <p:spPr>
          <a:xfrm>
            <a:off x="7283250" y="349375"/>
            <a:ext cx="1584600" cy="1495800"/>
          </a:xfrm>
          <a:prstGeom prst="roundRect">
            <a:avLst>
              <a:gd name="adj" fmla="val 22180"/>
            </a:avLst>
          </a:prstGeom>
          <a:solidFill>
            <a:srgbClr val="EAEAE0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6013" y="349375"/>
            <a:ext cx="819075" cy="11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3"/>
          <p:cNvSpPr txBox="1"/>
          <p:nvPr/>
        </p:nvSpPr>
        <p:spPr>
          <a:xfrm>
            <a:off x="7274250" y="1444975"/>
            <a:ext cx="16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20/06/2023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22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256" name="Google Shape;256;p22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257" name="Google Shape;257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2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9" name="Google Shape;259;p22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0" name="Google Shape;260;p22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1" name="Google Shape;261;p22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2" name="Google Shape;262;p22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63" name="Google Shape;263;p22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9381C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5" name="Google Shape;265;p22"/>
          <p:cNvPicPr preferRelativeResize="0"/>
          <p:nvPr/>
        </p:nvPicPr>
        <p:blipFill rotWithShape="1">
          <a:blip r:embed="rId4">
            <a:alphaModFix/>
          </a:blip>
          <a:srcRect t="9510"/>
          <a:stretch/>
        </p:blipFill>
        <p:spPr>
          <a:xfrm>
            <a:off x="1515600" y="1391825"/>
            <a:ext cx="6112800" cy="3619200"/>
          </a:xfrm>
          <a:prstGeom prst="roundRect">
            <a:avLst>
              <a:gd name="adj" fmla="val 3688"/>
            </a:avLst>
          </a:prstGeom>
          <a:noFill/>
          <a:ln>
            <a:noFill/>
          </a:ln>
        </p:spPr>
      </p:pic>
      <p:sp>
        <p:nvSpPr>
          <p:cNvPr id="266" name="Google Shape;266;p22"/>
          <p:cNvSpPr/>
          <p:nvPr/>
        </p:nvSpPr>
        <p:spPr>
          <a:xfrm>
            <a:off x="6312413" y="4710728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72mm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5613406" y="4710666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73mm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4914386" y="4710666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74mm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3485931" y="4710678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latin typeface="Montserrat"/>
                <a:ea typeface="Montserrat"/>
                <a:cs typeface="Montserrat"/>
                <a:sym typeface="Montserrat"/>
              </a:rPr>
              <a:t>74,2mm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latin typeface="Montserrat"/>
                <a:ea typeface="Montserrat"/>
                <a:cs typeface="Montserrat"/>
                <a:sym typeface="Montserrat"/>
              </a:rPr>
              <a:t>no inset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2771711" y="4710666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274E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76mm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2057504" y="4710666"/>
            <a:ext cx="548100" cy="2406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latin typeface="Montserrat"/>
                <a:ea typeface="Montserrat"/>
                <a:cs typeface="Montserrat"/>
                <a:sym typeface="Montserrat"/>
              </a:rPr>
              <a:t>75mm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" b="1">
                <a:latin typeface="Montserrat"/>
                <a:ea typeface="Montserrat"/>
                <a:cs typeface="Montserrat"/>
                <a:sym typeface="Montserrat"/>
              </a:rPr>
              <a:t>no inset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8781150" y="0"/>
            <a:ext cx="39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10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73" name="Google Shape;273;p22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274" name="Google Shape;274;p22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Relación del parámetro S</a:t>
              </a:r>
              <a:r>
                <a:rPr lang="es" sz="2000" b="1" baseline="-250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11</a:t>
              </a: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con L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9381C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NUMÉRICO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23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282" name="Google Shape;282;p23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283" name="Google Shape;283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5" name="Google Shape;285;p2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6" name="Google Shape;286;p2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3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8" name="Google Shape;288;p23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89" name="Google Shape;289;p23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23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9381C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1" name="Google Shape;29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575" y="1567450"/>
            <a:ext cx="4778700" cy="2979900"/>
          </a:xfrm>
          <a:prstGeom prst="roundRect">
            <a:avLst>
              <a:gd name="adj" fmla="val 5531"/>
            </a:avLst>
          </a:prstGeom>
          <a:noFill/>
          <a:ln>
            <a:noFill/>
          </a:ln>
        </p:spPr>
      </p:pic>
      <p:pic>
        <p:nvPicPr>
          <p:cNvPr id="292" name="Google Shape;292;p23" title="Adaptación (dB) frente a Frecuencia (MHz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8927" y="1567521"/>
            <a:ext cx="3904500" cy="2979900"/>
          </a:xfrm>
          <a:prstGeom prst="roundRect">
            <a:avLst>
              <a:gd name="adj" fmla="val 5724"/>
            </a:avLst>
          </a:prstGeom>
          <a:noFill/>
          <a:ln>
            <a:noFill/>
          </a:ln>
        </p:spPr>
      </p:pic>
      <p:cxnSp>
        <p:nvCxnSpPr>
          <p:cNvPr id="293" name="Google Shape;293;p23"/>
          <p:cNvCxnSpPr/>
          <p:nvPr/>
        </p:nvCxnSpPr>
        <p:spPr>
          <a:xfrm flipH="1">
            <a:off x="7656734" y="2139700"/>
            <a:ext cx="600" cy="19278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4" name="Google Shape;294;p23"/>
          <p:cNvSpPr/>
          <p:nvPr/>
        </p:nvSpPr>
        <p:spPr>
          <a:xfrm>
            <a:off x="7378463" y="2120440"/>
            <a:ext cx="557100" cy="200400"/>
          </a:xfrm>
          <a:prstGeom prst="roundRect">
            <a:avLst>
              <a:gd name="adj" fmla="val 1666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915 MHz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23"/>
          <p:cNvSpPr txBox="1"/>
          <p:nvPr/>
        </p:nvSpPr>
        <p:spPr>
          <a:xfrm>
            <a:off x="8781150" y="0"/>
            <a:ext cx="39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11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297" name="Google Shape;297;p23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Directividad 3D polar y adaptación de la antena simulada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9381C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NUMÉRICO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24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305" name="Google Shape;305;p24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306" name="Google Shape;306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2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8" name="Google Shape;308;p2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9" name="Google Shape;309;p2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0" name="Google Shape;310;p24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11" name="Google Shape;311;p24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12" name="Google Shape;312;p24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3" name="Google Shape;313;p24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14" name="Google Shape;314;p24"/>
          <p:cNvGraphicFramePr/>
          <p:nvPr/>
        </p:nvGraphicFramePr>
        <p:xfrm>
          <a:off x="1955265" y="12862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{47A68F5F-9F04-4FBC-925C-B5F76EEFDD5F}</a:tableStyleId>
              </a:tblPr>
              <a:tblGrid>
                <a:gridCol w="966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5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6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4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597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Materiale</a:t>
                      </a:r>
                      <a:r>
                        <a:rPr lang="es" sz="13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 y herramientas </a:t>
                      </a:r>
                      <a:endParaRPr sz="13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Unidades</a:t>
                      </a:r>
                      <a:endParaRPr sz="13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</a:t>
                      </a:r>
                      <a:r>
                        <a:rPr lang="es" sz="13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/</a:t>
                      </a:r>
                      <a:r>
                        <a:rPr lang="es" sz="1300" b="1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Unidad </a:t>
                      </a:r>
                      <a:endParaRPr sz="13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14935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Placa revestida de cobre por un lado, 1.6mm espesor,  91 x 60 cm 1/16in</a:t>
                      </a:r>
                      <a:endParaRPr sz="1300"/>
                    </a:p>
                    <a:p>
                      <a:pPr marL="0" marR="114935" lvl="0" indent="0" algn="just" rtl="0">
                        <a:lnSpc>
                          <a:spcPct val="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€ 86,17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14935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Cinta adhesiva de cobre conductora, 50.8 mm x 16 m</a:t>
                      </a:r>
                      <a:endParaRPr sz="1300"/>
                    </a:p>
                    <a:p>
                      <a:pPr marL="0" marR="114935" lvl="0" indent="0" algn="just" rtl="0">
                        <a:lnSpc>
                          <a:spcPct val="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 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€ 151,46 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14935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Conector coaxial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€ 1,30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2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6195" marR="114935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Cuter, regla, lápices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€ 18,0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000">
                <a:tc grid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PRECIO TOTAL</a:t>
                      </a:r>
                      <a:endParaRPr sz="1300" b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300" u="none" strike="noStrike" cap="non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€ 256,93</a:t>
                      </a:r>
                      <a:endParaRPr sz="13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15" name="Google Shape;315;p24" descr="Imagen que contiene ladrill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8849" y="1984700"/>
            <a:ext cx="855976" cy="570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 descr="Imagen que contiene interior, taza, tabla, café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86414" y="2748113"/>
            <a:ext cx="560851" cy="544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 descr="onector Coaxial / RF, SMA Coaxial, Jack con Borde Ranurado, Soldabl"/>
          <p:cNvPicPr preferRelativeResize="0"/>
          <p:nvPr/>
        </p:nvPicPr>
        <p:blipFill rotWithShape="1">
          <a:blip r:embed="rId6">
            <a:alphaModFix/>
          </a:blip>
          <a:srcRect t="5591" b="7041"/>
          <a:stretch/>
        </p:blipFill>
        <p:spPr>
          <a:xfrm>
            <a:off x="2186424" y="3417297"/>
            <a:ext cx="415950" cy="28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4" descr="úter Bruneau 18 mm con 2 cuchillas de recambio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34524" y="3824125"/>
            <a:ext cx="372689" cy="28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4" descr="eglas personalizadas de plástico 20 cm - Creapromocion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07207" y="3833820"/>
            <a:ext cx="347067" cy="26261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4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12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321" name="Google Shape;321;p24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322" name="Google Shape;322;p24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" name="Google Shape;329;p25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330" name="Google Shape;330;p25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331" name="Google Shape;331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2" name="Google Shape;332;p2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3" name="Google Shape;333;p2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4" name="Google Shape;334;p2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5" name="Google Shape;335;p25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25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37" name="Google Shape;337;p25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5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9" name="Google Shape;339;p25"/>
          <p:cNvPicPr preferRelativeResize="0"/>
          <p:nvPr/>
        </p:nvPicPr>
        <p:blipFill rotWithShape="1">
          <a:blip r:embed="rId4">
            <a:alphaModFix/>
          </a:blip>
          <a:srcRect t="41898" b="23786"/>
          <a:stretch/>
        </p:blipFill>
        <p:spPr>
          <a:xfrm>
            <a:off x="2196625" y="1277145"/>
            <a:ext cx="4750800" cy="3490500"/>
          </a:xfrm>
          <a:prstGeom prst="roundRect">
            <a:avLst>
              <a:gd name="adj" fmla="val 2469"/>
            </a:avLst>
          </a:prstGeom>
          <a:noFill/>
          <a:ln>
            <a:noFill/>
          </a:ln>
        </p:spPr>
      </p:pic>
      <p:sp>
        <p:nvSpPr>
          <p:cNvPr id="340" name="Google Shape;340;p25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13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41" name="Google Shape;341;p25"/>
          <p:cNvSpPr/>
          <p:nvPr/>
        </p:nvSpPr>
        <p:spPr>
          <a:xfrm>
            <a:off x="2419200" y="4570400"/>
            <a:ext cx="4305600" cy="34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DC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latin typeface="Montserrat"/>
                <a:ea typeface="Montserrat"/>
                <a:cs typeface="Montserrat"/>
                <a:sym typeface="Montserrat"/>
              </a:rPr>
              <a:t>Dibujo del perímetro sobre el sustrato</a:t>
            </a:r>
            <a:endParaRPr b="1"/>
          </a:p>
        </p:txBody>
      </p:sp>
      <p:grpSp>
        <p:nvGrpSpPr>
          <p:cNvPr id="342" name="Google Shape;342;p25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343" name="Google Shape;343;p25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26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351" name="Google Shape;351;p26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352" name="Google Shape;352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3" name="Google Shape;353;p2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4" name="Google Shape;354;p2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5" name="Google Shape;355;p2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6" name="Google Shape;356;p26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p26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58" name="Google Shape;358;p26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6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0" name="Google Shape;360;p26"/>
          <p:cNvPicPr preferRelativeResize="0"/>
          <p:nvPr/>
        </p:nvPicPr>
        <p:blipFill rotWithShape="1">
          <a:blip r:embed="rId4">
            <a:alphaModFix/>
          </a:blip>
          <a:srcRect l="42943" t="29398" r="25519" b="17188"/>
          <a:stretch/>
        </p:blipFill>
        <p:spPr>
          <a:xfrm>
            <a:off x="2196637" y="1277150"/>
            <a:ext cx="4750800" cy="3490500"/>
          </a:xfrm>
          <a:prstGeom prst="roundRect">
            <a:avLst>
              <a:gd name="adj" fmla="val 2468"/>
            </a:avLst>
          </a:prstGeom>
          <a:noFill/>
          <a:ln>
            <a:noFill/>
          </a:ln>
        </p:spPr>
      </p:pic>
      <p:sp>
        <p:nvSpPr>
          <p:cNvPr id="361" name="Google Shape;361;p26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15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2419200" y="4570400"/>
            <a:ext cx="4305600" cy="34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DC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Montserrat"/>
                <a:ea typeface="Montserrat"/>
                <a:cs typeface="Montserrat"/>
                <a:sym typeface="Montserrat"/>
              </a:rPr>
              <a:t>Adhesión de la cinta de cobre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3" name="Google Shape;363;p26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364" name="Google Shape;364;p26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27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372" name="Google Shape;372;p27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373" name="Google Shape;373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4" name="Google Shape;374;p2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5" name="Google Shape;375;p2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6" name="Google Shape;376;p2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7" name="Google Shape;377;p27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8" name="Google Shape;378;p27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9" name="Google Shape;379;p27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27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1" name="Google Shape;381;p27"/>
          <p:cNvPicPr preferRelativeResize="0"/>
          <p:nvPr/>
        </p:nvPicPr>
        <p:blipFill rotWithShape="1">
          <a:blip r:embed="rId4">
            <a:alphaModFix/>
          </a:blip>
          <a:srcRect l="12334" r="26390"/>
          <a:stretch/>
        </p:blipFill>
        <p:spPr>
          <a:xfrm>
            <a:off x="2196637" y="1277150"/>
            <a:ext cx="4750800" cy="3490500"/>
          </a:xfrm>
          <a:prstGeom prst="roundRect">
            <a:avLst>
              <a:gd name="adj" fmla="val 2744"/>
            </a:avLst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16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2419200" y="4570400"/>
            <a:ext cx="4305600" cy="34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DC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Montserrat"/>
                <a:ea typeface="Montserrat"/>
                <a:cs typeface="Montserrat"/>
                <a:sym typeface="Montserrat"/>
              </a:rPr>
              <a:t>Medida de las dimensiones y recorte del material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84" name="Google Shape;384;p27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385" name="Google Shape;385;p27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28"/>
          <p:cNvPicPr preferRelativeResize="0"/>
          <p:nvPr/>
        </p:nvPicPr>
        <p:blipFill rotWithShape="1">
          <a:blip r:embed="rId3">
            <a:alphaModFix/>
          </a:blip>
          <a:srcRect l="42943" t="29398" r="25519" b="17188"/>
          <a:stretch/>
        </p:blipFill>
        <p:spPr>
          <a:xfrm>
            <a:off x="2185212" y="1207925"/>
            <a:ext cx="4750725" cy="3490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28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394" name="Google Shape;394;p28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395" name="Google Shape;395;p2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6" name="Google Shape;396;p2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7" name="Google Shape;397;p28"/>
              <p:cNvPicPr preferRelativeResize="0"/>
              <p:nvPr/>
            </p:nvPicPr>
            <p:blipFill rotWithShape="1">
              <a:blip r:embed="rId4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8" name="Google Shape;398;p28"/>
              <p:cNvPicPr preferRelativeResize="0"/>
              <p:nvPr/>
            </p:nvPicPr>
            <p:blipFill rotWithShape="1">
              <a:blip r:embed="rId4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99" name="Google Shape;399;p28"/>
              <p:cNvPicPr preferRelativeResize="0"/>
              <p:nvPr/>
            </p:nvPicPr>
            <p:blipFill rotWithShape="1">
              <a:blip r:embed="rId4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0" name="Google Shape;400;p28"/>
              <p:cNvPicPr preferRelativeResize="0"/>
              <p:nvPr/>
            </p:nvPicPr>
            <p:blipFill rotWithShape="1">
              <a:blip r:embed="rId4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01" name="Google Shape;401;p28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28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3" name="Google Shape;40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6637" y="1277142"/>
            <a:ext cx="4750800" cy="3490500"/>
          </a:xfrm>
          <a:prstGeom prst="roundRect">
            <a:avLst>
              <a:gd name="adj" fmla="val 2606"/>
            </a:avLst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14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05" name="Google Shape;405;p28"/>
          <p:cNvSpPr/>
          <p:nvPr/>
        </p:nvSpPr>
        <p:spPr>
          <a:xfrm>
            <a:off x="2419200" y="4570400"/>
            <a:ext cx="4305600" cy="34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DC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Montserrat"/>
                <a:ea typeface="Montserrat"/>
                <a:cs typeface="Montserrat"/>
                <a:sym typeface="Montserrat"/>
              </a:rPr>
              <a:t>Medida de las dimensiones y recorte del material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6" name="Google Shape;406;p28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407" name="Google Shape;407;p28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8" name="Google Shape;408;p28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9" name="Google Shape;409;p28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29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415" name="Google Shape;415;p29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416" name="Google Shape;416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" name="Google Shape;417;p2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" name="Google Shape;418;p29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" name="Google Shape;419;p29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" name="Google Shape;420;p29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1" name="Google Shape;421;p29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2" name="Google Shape;422;p29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" name="Google Shape;423;p29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4" name="Google Shape;42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6638" y="1277150"/>
            <a:ext cx="4750800" cy="3490500"/>
          </a:xfrm>
          <a:prstGeom prst="roundRect">
            <a:avLst>
              <a:gd name="adj" fmla="val 2606"/>
            </a:avLst>
          </a:prstGeom>
          <a:noFill/>
          <a:ln>
            <a:noFill/>
          </a:ln>
        </p:spPr>
      </p:pic>
      <p:sp>
        <p:nvSpPr>
          <p:cNvPr id="425" name="Google Shape;425;p29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17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26" name="Google Shape;426;p29"/>
          <p:cNvSpPr/>
          <p:nvPr/>
        </p:nvSpPr>
        <p:spPr>
          <a:xfrm>
            <a:off x="2419200" y="4570400"/>
            <a:ext cx="4305600" cy="342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38100" cap="flat" cmpd="sng">
            <a:solidFill>
              <a:srgbClr val="DC626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Montserrat"/>
                <a:ea typeface="Montserrat"/>
                <a:cs typeface="Montserrat"/>
                <a:sym typeface="Montserrat"/>
              </a:rPr>
              <a:t> Colocación y soldadura del conector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27" name="Google Shape;427;p29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428" name="Google Shape;428;p29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30"/>
          <p:cNvGrpSpPr/>
          <p:nvPr/>
        </p:nvGrpSpPr>
        <p:grpSpPr>
          <a:xfrm>
            <a:off x="-20" y="0"/>
            <a:ext cx="9144010" cy="5143500"/>
            <a:chOff x="-8" y="0"/>
            <a:chExt cx="9144010" cy="5143500"/>
          </a:xfrm>
        </p:grpSpPr>
        <p:grpSp>
          <p:nvGrpSpPr>
            <p:cNvPr id="436" name="Google Shape;436;p30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437" name="Google Shape;437;p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3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9" name="Google Shape;439;p30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30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30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30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3" name="Google Shape;443;p30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0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0"/>
          <p:cNvGrpSpPr/>
          <p:nvPr/>
        </p:nvGrpSpPr>
        <p:grpSpPr>
          <a:xfrm>
            <a:off x="2011558" y="1334913"/>
            <a:ext cx="5120868" cy="3535493"/>
            <a:chOff x="4284175" y="21551000"/>
            <a:chExt cx="4313400" cy="3407704"/>
          </a:xfrm>
        </p:grpSpPr>
        <p:sp>
          <p:nvSpPr>
            <p:cNvPr id="446" name="Google Shape;446;p30"/>
            <p:cNvSpPr/>
            <p:nvPr/>
          </p:nvSpPr>
          <p:spPr>
            <a:xfrm rot="-5400000">
              <a:off x="4823275" y="21073945"/>
              <a:ext cx="3235200" cy="4313400"/>
            </a:xfrm>
            <a:prstGeom prst="roundRect">
              <a:avLst>
                <a:gd name="adj" fmla="val 4407"/>
              </a:avLst>
            </a:prstGeom>
            <a:solidFill>
              <a:srgbClr val="9A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" name="Google Shape;447;p30"/>
            <p:cNvPicPr preferRelativeResize="0"/>
            <p:nvPr/>
          </p:nvPicPr>
          <p:blipFill rotWithShape="1">
            <a:blip r:embed="rId4">
              <a:alphaModFix/>
            </a:blip>
            <a:srcRect l="14113" t="27060" r="12946"/>
            <a:stretch/>
          </p:blipFill>
          <p:spPr>
            <a:xfrm>
              <a:off x="4284175" y="21792804"/>
              <a:ext cx="4313400" cy="3165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  <p:sp>
          <p:nvSpPr>
            <p:cNvPr id="448" name="Google Shape;448;p30"/>
            <p:cNvSpPr txBox="1"/>
            <p:nvPr/>
          </p:nvSpPr>
          <p:spPr>
            <a:xfrm>
              <a:off x="5208323" y="21792805"/>
              <a:ext cx="26175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" sz="20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120 mm</a:t>
              </a:r>
              <a:endParaRPr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49" name="Google Shape;449;p30"/>
            <p:cNvSpPr txBox="1"/>
            <p:nvPr/>
          </p:nvSpPr>
          <p:spPr>
            <a:xfrm rot="-5400000">
              <a:off x="3662887" y="23219033"/>
              <a:ext cx="1919100" cy="41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" sz="20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74.2 mm</a:t>
              </a:r>
              <a:endParaRPr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0" name="Google Shape;450;p30"/>
            <p:cNvSpPr txBox="1"/>
            <p:nvPr/>
          </p:nvSpPr>
          <p:spPr>
            <a:xfrm>
              <a:off x="7197897" y="24312779"/>
              <a:ext cx="12219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s" sz="20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INSET</a:t>
              </a:r>
              <a:endParaRPr sz="20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451" name="Google Shape;451;p30"/>
            <p:cNvCxnSpPr/>
            <p:nvPr/>
          </p:nvCxnSpPr>
          <p:spPr>
            <a:xfrm>
              <a:off x="5180598" y="22193275"/>
              <a:ext cx="24774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52" name="Google Shape;452;p30"/>
            <p:cNvCxnSpPr/>
            <p:nvPr/>
          </p:nvCxnSpPr>
          <p:spPr>
            <a:xfrm>
              <a:off x="5063275" y="22363910"/>
              <a:ext cx="0" cy="15276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53" name="Google Shape;453;p30"/>
            <p:cNvCxnSpPr/>
            <p:nvPr/>
          </p:nvCxnSpPr>
          <p:spPr>
            <a:xfrm rot="10800000">
              <a:off x="6718247" y="24030004"/>
              <a:ext cx="665100" cy="57720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54" name="Google Shape;454;p30"/>
            <p:cNvSpPr txBox="1"/>
            <p:nvPr/>
          </p:nvSpPr>
          <p:spPr>
            <a:xfrm>
              <a:off x="4372042" y="21551000"/>
              <a:ext cx="2085900" cy="53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s" sz="2400" b="1" i="0" u="none" strike="noStrike" cap="non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915 MHz</a:t>
              </a:r>
              <a:endParaRPr sz="2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55" name="Google Shape;455;p30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18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56" name="Google Shape;456;p30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457" name="Google Shape;457;p30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la antena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31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465" name="Google Shape;465;p31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466" name="Google Shape;466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8" name="Google Shape;468;p31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9" name="Google Shape;469;p31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31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31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2" name="Google Shape;472;p31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3" name="Google Shape;473;p31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31"/>
          <p:cNvPicPr preferRelativeResize="0"/>
          <p:nvPr/>
        </p:nvPicPr>
        <p:blipFill rotWithShape="1">
          <a:blip r:embed="rId4">
            <a:alphaModFix/>
          </a:blip>
          <a:srcRect t="10249"/>
          <a:stretch/>
        </p:blipFill>
        <p:spPr>
          <a:xfrm>
            <a:off x="1815000" y="1276250"/>
            <a:ext cx="5514000" cy="3711900"/>
          </a:xfrm>
          <a:prstGeom prst="roundRect">
            <a:avLst>
              <a:gd name="adj" fmla="val 6302"/>
            </a:avLst>
          </a:prstGeom>
          <a:noFill/>
          <a:ln>
            <a:noFill/>
          </a:ln>
        </p:spPr>
      </p:pic>
      <p:sp>
        <p:nvSpPr>
          <p:cNvPr id="475" name="Google Shape;475;p31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19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76" name="Google Shape;476;p31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477" name="Google Shape;477;p31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Mediciones con el equipo de la UPCT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4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82" name="Google Shape;82;p14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83" name="Google Shape;83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" name="Google Shape;84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" name="Google Shape;85;p1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6" name="Google Shape;86;p1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Google Shape;87;p14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8" name="Google Shape;88;p14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9" name="Google Shape;89;p14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14"/>
          <p:cNvSpPr/>
          <p:nvPr/>
        </p:nvSpPr>
        <p:spPr>
          <a:xfrm>
            <a:off x="2046150" y="349375"/>
            <a:ext cx="5051700" cy="919500"/>
          </a:xfrm>
          <a:prstGeom prst="roundRect">
            <a:avLst>
              <a:gd name="adj" fmla="val 22180"/>
            </a:avLst>
          </a:prstGeom>
          <a:solidFill>
            <a:srgbClr val="E6913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237775" y="4014400"/>
            <a:ext cx="4069800" cy="842400"/>
          </a:xfrm>
          <a:prstGeom prst="roundRect">
            <a:avLst>
              <a:gd name="adj" fmla="val 22180"/>
            </a:avLst>
          </a:prstGeom>
          <a:solidFill>
            <a:srgbClr val="DC6262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4. Método experimental</a:t>
            </a:r>
            <a:endParaRPr sz="2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4976325" y="4014400"/>
            <a:ext cx="3909300" cy="842400"/>
          </a:xfrm>
          <a:prstGeom prst="roundRect">
            <a:avLst>
              <a:gd name="adj" fmla="val 22180"/>
            </a:avLst>
          </a:prstGeom>
          <a:solidFill>
            <a:srgbClr val="D775A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5. Resultados</a:t>
            </a:r>
            <a:endParaRPr sz="2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4976325" y="2862325"/>
            <a:ext cx="3909300" cy="842400"/>
          </a:xfrm>
          <a:prstGeom prst="roundRect">
            <a:avLst>
              <a:gd name="adj" fmla="val 22180"/>
            </a:avLst>
          </a:prstGeom>
          <a:solidFill>
            <a:srgbClr val="9381C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3. Método numérico</a:t>
            </a:r>
            <a:endParaRPr sz="2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4"/>
          <p:cNvSpPr/>
          <p:nvPr/>
        </p:nvSpPr>
        <p:spPr>
          <a:xfrm>
            <a:off x="237775" y="2862325"/>
            <a:ext cx="4069800" cy="842400"/>
          </a:xfrm>
          <a:prstGeom prst="roundRect">
            <a:avLst>
              <a:gd name="adj" fmla="val 22180"/>
            </a:avLst>
          </a:prstGeom>
          <a:solidFill>
            <a:srgbClr val="1DC690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 Método teórico</a:t>
            </a:r>
            <a:endParaRPr sz="21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2510100" y="1643200"/>
            <a:ext cx="4123800" cy="919500"/>
          </a:xfrm>
          <a:prstGeom prst="roundRect">
            <a:avLst>
              <a:gd name="adj" fmla="val 22180"/>
            </a:avLst>
          </a:prstGeom>
          <a:solidFill>
            <a:schemeClr val="accent5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 Introducción / Objetivos</a:t>
            </a:r>
            <a:endParaRPr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32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485" name="Google Shape;485;p32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486" name="Google Shape;486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7" name="Google Shape;487;p32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8" name="Google Shape;488;p32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9" name="Google Shape;489;p32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0" name="Google Shape;490;p32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91" name="Google Shape;491;p32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2" name="Google Shape;492;p32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2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C6262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4" name="Google Shape;494;p32"/>
          <p:cNvPicPr preferRelativeResize="0"/>
          <p:nvPr/>
        </p:nvPicPr>
        <p:blipFill rotWithShape="1">
          <a:blip r:embed="rId4">
            <a:alphaModFix/>
          </a:blip>
          <a:srcRect t="6094"/>
          <a:stretch/>
        </p:blipFill>
        <p:spPr>
          <a:xfrm>
            <a:off x="1201875" y="1259713"/>
            <a:ext cx="3134400" cy="2207700"/>
          </a:xfrm>
          <a:prstGeom prst="roundRect">
            <a:avLst>
              <a:gd name="adj" fmla="val 6302"/>
            </a:avLst>
          </a:prstGeom>
          <a:noFill/>
          <a:ln>
            <a:noFill/>
          </a:ln>
        </p:spPr>
      </p:pic>
      <p:pic>
        <p:nvPicPr>
          <p:cNvPr id="495" name="Google Shape;495;p32"/>
          <p:cNvPicPr preferRelativeResize="0"/>
          <p:nvPr/>
        </p:nvPicPr>
        <p:blipFill rotWithShape="1">
          <a:blip r:embed="rId5">
            <a:alphaModFix/>
          </a:blip>
          <a:srcRect t="7581" b="3434"/>
          <a:stretch/>
        </p:blipFill>
        <p:spPr>
          <a:xfrm>
            <a:off x="4682350" y="1259700"/>
            <a:ext cx="3144000" cy="2207700"/>
          </a:xfrm>
          <a:prstGeom prst="roundRect">
            <a:avLst>
              <a:gd name="adj" fmla="val 6529"/>
            </a:avLst>
          </a:prstGeom>
          <a:noFill/>
          <a:ln>
            <a:noFill/>
          </a:ln>
        </p:spPr>
      </p:pic>
      <p:sp>
        <p:nvSpPr>
          <p:cNvPr id="496" name="Google Shape;496;p32"/>
          <p:cNvSpPr txBox="1"/>
          <p:nvPr/>
        </p:nvSpPr>
        <p:spPr>
          <a:xfrm>
            <a:off x="1187550" y="3615925"/>
            <a:ext cx="67689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-Colocación de la antena en la cámara anecoica       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-Antena bicónica de referencia fija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-Antena en brazo robot giratorio para medir el diagrama de radiación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-Prueba de su funcionamiento en la cámara anecoica    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-Comparativa de resultados con simulaciones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7" name="Google Shape;497;p32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20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498" name="Google Shape;498;p32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499" name="Google Shape;499;p32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Mediciones con el equipo de la UPCT</a:t>
              </a: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C6262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EXPERIMENTAL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33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07" name="Google Shape;507;p33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08" name="Google Shape;508;p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09" name="Google Shape;509;p3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0" name="Google Shape;510;p3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1" name="Google Shape;511;p33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2" name="Google Shape;512;p33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3" name="Google Shape;513;p33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4" name="Google Shape;514;p33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5" name="Google Shape;515;p33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775A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33" title="Adaptación (dB) frente a Frecuencia (MHz)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425" y="1031700"/>
            <a:ext cx="7653300" cy="3906600"/>
          </a:xfrm>
          <a:prstGeom prst="roundRect">
            <a:avLst>
              <a:gd name="adj" fmla="val 2235"/>
            </a:avLst>
          </a:prstGeom>
          <a:noFill/>
          <a:ln>
            <a:noFill/>
          </a:ln>
        </p:spPr>
      </p:pic>
      <p:sp>
        <p:nvSpPr>
          <p:cNvPr id="517" name="Google Shape;517;p33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21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18" name="Google Shape;518;p33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519" name="Google Shape;519;p33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33707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775A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RESULTADOS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4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27" name="Google Shape;527;p34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28" name="Google Shape;528;p3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9" name="Google Shape;529;p3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0" name="Google Shape;530;p3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1" name="Google Shape;531;p34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2" name="Google Shape;532;p34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33" name="Google Shape;533;p34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34" name="Google Shape;534;p34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4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775A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6" name="Google Shape;536;p34" title="dB(DirTotal) frente a Theta [deg] Normaliza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425" y="1031700"/>
            <a:ext cx="7653300" cy="3902400"/>
          </a:xfrm>
          <a:prstGeom prst="roundRect">
            <a:avLst>
              <a:gd name="adj" fmla="val 2125"/>
            </a:avLst>
          </a:prstGeom>
          <a:noFill/>
          <a:ln>
            <a:noFill/>
          </a:ln>
        </p:spPr>
      </p:pic>
      <p:sp>
        <p:nvSpPr>
          <p:cNvPr id="537" name="Google Shape;537;p34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22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38" name="Google Shape;538;p34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539" name="Google Shape;539;p34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33707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775A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RESULTADOS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5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47" name="Google Shape;547;p35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48" name="Google Shape;548;p3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9" name="Google Shape;549;p3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0" name="Google Shape;550;p3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1" name="Google Shape;551;p3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2" name="Google Shape;552;p35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3" name="Google Shape;553;p35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54" name="Google Shape;554;p35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35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D775A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56" name="Google Shape;556;p35"/>
          <p:cNvGraphicFramePr/>
          <p:nvPr/>
        </p:nvGraphicFramePr>
        <p:xfrm>
          <a:off x="1237314" y="17570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{47A68F5F-9F04-4FBC-925C-B5F76EEFDD5F}</a:tableStyleId>
              </a:tblPr>
              <a:tblGrid>
                <a:gridCol w="235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3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7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Teórico</a:t>
                      </a:r>
                      <a:endParaRPr sz="16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Numérico</a:t>
                      </a:r>
                      <a:endParaRPr sz="16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 b="1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Experimental</a:t>
                      </a:r>
                      <a:endParaRPr sz="1600" b="1" i="1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Frecuencia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915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915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918 MHz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3600">
                <a:tc>
                  <a:txBody>
                    <a:bodyPr/>
                    <a:lstStyle/>
                    <a:p>
                      <a:pPr marL="36195" marR="11493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Parámetro S</a:t>
                      </a:r>
                      <a:r>
                        <a:rPr lang="es" sz="1600" baseline="-25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600" u="none" strike="noStrike" cap="none" baseline="-25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-22 dB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-10 dB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150">
                <a:tc>
                  <a:txBody>
                    <a:bodyPr/>
                    <a:lstStyle/>
                    <a:p>
                      <a:pPr marL="36195" marR="114935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Ancho de haz (±3 dB)</a:t>
                      </a:r>
                      <a:endParaRPr sz="1600" u="none" strike="noStrike" cap="non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70º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6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70º</a:t>
                      </a:r>
                      <a:endParaRPr sz="16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0" marR="0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57" name="Google Shape;557;p35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23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558" name="Google Shape;558;p35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559" name="Google Shape;559;p35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33707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D775A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RESULTADOS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36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67" name="Google Shape;567;p36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68" name="Google Shape;568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9" name="Google Shape;569;p3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0" name="Google Shape;570;p3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1" name="Google Shape;571;p3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2" name="Google Shape;572;p36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3" name="Google Shape;573;p36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4" name="Google Shape;574;p36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6"/>
          <p:cNvGrpSpPr/>
          <p:nvPr/>
        </p:nvGrpSpPr>
        <p:grpSpPr>
          <a:xfrm>
            <a:off x="1296116" y="1528003"/>
            <a:ext cx="3198824" cy="2522968"/>
            <a:chOff x="4284175" y="21613045"/>
            <a:chExt cx="4313409" cy="3345668"/>
          </a:xfrm>
        </p:grpSpPr>
        <p:sp>
          <p:nvSpPr>
            <p:cNvPr id="576" name="Google Shape;576;p36"/>
            <p:cNvSpPr/>
            <p:nvPr/>
          </p:nvSpPr>
          <p:spPr>
            <a:xfrm rot="-5400000">
              <a:off x="4823275" y="21073945"/>
              <a:ext cx="3235200" cy="4313400"/>
            </a:xfrm>
            <a:prstGeom prst="roundRect">
              <a:avLst>
                <a:gd name="adj" fmla="val 4407"/>
              </a:avLst>
            </a:prstGeom>
            <a:solidFill>
              <a:srgbClr val="9A9D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7" name="Google Shape;577;p36"/>
            <p:cNvPicPr preferRelativeResize="0"/>
            <p:nvPr/>
          </p:nvPicPr>
          <p:blipFill rotWithShape="1">
            <a:blip r:embed="rId4">
              <a:alphaModFix/>
            </a:blip>
            <a:srcRect l="14113" t="27060" r="12946"/>
            <a:stretch/>
          </p:blipFill>
          <p:spPr>
            <a:xfrm>
              <a:off x="4284184" y="21792813"/>
              <a:ext cx="4313400" cy="3165900"/>
            </a:xfrm>
            <a:prstGeom prst="roundRect">
              <a:avLst>
                <a:gd name="adj" fmla="val 0"/>
              </a:avLst>
            </a:prstGeom>
            <a:noFill/>
            <a:ln>
              <a:noFill/>
            </a:ln>
          </p:spPr>
        </p:pic>
      </p:grpSp>
      <p:pic>
        <p:nvPicPr>
          <p:cNvPr id="578" name="Google Shape;57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0148" y="71538"/>
            <a:ext cx="3601455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6"/>
          <p:cNvGrpSpPr/>
          <p:nvPr/>
        </p:nvGrpSpPr>
        <p:grpSpPr>
          <a:xfrm>
            <a:off x="201624" y="4118419"/>
            <a:ext cx="8735681" cy="886305"/>
            <a:chOff x="728900" y="593577"/>
            <a:chExt cx="23654700" cy="2628425"/>
          </a:xfrm>
        </p:grpSpPr>
        <p:sp>
          <p:nvSpPr>
            <p:cNvPr id="580" name="Google Shape;580;p36"/>
            <p:cNvSpPr/>
            <p:nvPr/>
          </p:nvSpPr>
          <p:spPr>
            <a:xfrm>
              <a:off x="728900" y="754850"/>
              <a:ext cx="23654700" cy="2305800"/>
            </a:xfrm>
            <a:prstGeom prst="roundRect">
              <a:avLst>
                <a:gd name="adj" fmla="val 16667"/>
              </a:avLst>
            </a:prstGeom>
            <a:solidFill>
              <a:srgbClr val="EAEA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1" name="Google Shape;581;p3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86758" y="960012"/>
              <a:ext cx="1905000" cy="189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3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645136" y="593577"/>
              <a:ext cx="17031065" cy="262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36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784916" y="960023"/>
              <a:ext cx="1739037" cy="1895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36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24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585" name="Google Shape;585;p36" descr="Un grupo de personas de pie&#10;&#10;Descripción generada automáticamente con confianza media"/>
          <p:cNvPicPr preferRelativeResize="0"/>
          <p:nvPr/>
        </p:nvPicPr>
        <p:blipFill rotWithShape="1">
          <a:blip r:embed="rId9">
            <a:alphaModFix/>
          </a:blip>
          <a:srcRect r="2505"/>
          <a:stretch/>
        </p:blipFill>
        <p:spPr>
          <a:xfrm>
            <a:off x="4620140" y="1528000"/>
            <a:ext cx="3189000" cy="2453400"/>
          </a:xfrm>
          <a:prstGeom prst="roundRect">
            <a:avLst>
              <a:gd name="adj" fmla="val 4843"/>
            </a:avLst>
          </a:prstGeom>
          <a:noFill/>
          <a:ln>
            <a:noFill/>
          </a:ln>
        </p:spPr>
      </p:pic>
      <p:grpSp>
        <p:nvGrpSpPr>
          <p:cNvPr id="586" name="Google Shape;586;p36"/>
          <p:cNvGrpSpPr/>
          <p:nvPr/>
        </p:nvGrpSpPr>
        <p:grpSpPr>
          <a:xfrm>
            <a:off x="908875" y="127884"/>
            <a:ext cx="7326239" cy="1332665"/>
            <a:chOff x="908875" y="98975"/>
            <a:chExt cx="7326239" cy="1332665"/>
          </a:xfrm>
        </p:grpSpPr>
        <p:sp>
          <p:nvSpPr>
            <p:cNvPr id="587" name="Google Shape;587;p36"/>
            <p:cNvSpPr/>
            <p:nvPr/>
          </p:nvSpPr>
          <p:spPr>
            <a:xfrm>
              <a:off x="5500223" y="98975"/>
              <a:ext cx="2727300" cy="1273200"/>
            </a:xfrm>
            <a:prstGeom prst="roundRect">
              <a:avLst>
                <a:gd name="adj" fmla="val 2218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908875" y="98975"/>
              <a:ext cx="5969700" cy="12732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FABRICACIÓN DE UNA ANTENA HECHA A MANO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6878674" y="98975"/>
              <a:ext cx="1348500" cy="1273200"/>
            </a:xfrm>
            <a:prstGeom prst="roundRect">
              <a:avLst>
                <a:gd name="adj" fmla="val 2218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590" name="Google Shape;590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204440" y="98975"/>
              <a:ext cx="697109" cy="992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Google Shape;591;p36"/>
            <p:cNvSpPr txBox="1"/>
            <p:nvPr/>
          </p:nvSpPr>
          <p:spPr>
            <a:xfrm>
              <a:off x="6871014" y="1031440"/>
              <a:ext cx="136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b="1">
                  <a:latin typeface="Montserrat"/>
                  <a:ea typeface="Montserrat"/>
                  <a:cs typeface="Montserrat"/>
                  <a:sym typeface="Montserrat"/>
                </a:rPr>
                <a:t>20/06/2023</a:t>
              </a:r>
              <a:endParaRPr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37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597" name="Google Shape;597;p37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598" name="Google Shape;598;p3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9" name="Google Shape;599;p3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0" name="Google Shape;600;p3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1" name="Google Shape;601;p3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2" name="Google Shape;602;p37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3" name="Google Shape;603;p37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4" name="Google Shape;604;p37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37"/>
          <p:cNvSpPr/>
          <p:nvPr/>
        </p:nvSpPr>
        <p:spPr>
          <a:xfrm>
            <a:off x="424350" y="1792488"/>
            <a:ext cx="1570800" cy="206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7"/>
          <p:cNvSpPr/>
          <p:nvPr/>
        </p:nvSpPr>
        <p:spPr>
          <a:xfrm>
            <a:off x="1682400" y="552100"/>
            <a:ext cx="5779200" cy="567300"/>
          </a:xfrm>
          <a:prstGeom prst="roundRect">
            <a:avLst>
              <a:gd name="adj" fmla="val 22180"/>
            </a:avLst>
          </a:prstGeom>
          <a:solidFill>
            <a:srgbClr val="E6913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AGRADECIMIENTOS 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37"/>
          <p:cNvSpPr txBox="1"/>
          <p:nvPr/>
        </p:nvSpPr>
        <p:spPr>
          <a:xfrm>
            <a:off x="2358600" y="3810450"/>
            <a:ext cx="4426800" cy="9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7"/>
          <p:cNvSpPr txBox="1"/>
          <p:nvPr/>
        </p:nvSpPr>
        <p:spPr>
          <a:xfrm>
            <a:off x="2169300" y="1194150"/>
            <a:ext cx="4805400" cy="27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UPCT</a:t>
            </a: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María Mercedes Campo Valera</a:t>
            </a: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David Cañete Rebenaque</a:t>
            </a: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Celso Molina Ibáñez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" sz="1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TED2021-129196B-C42/AEL</a:t>
            </a:r>
            <a:endParaRPr sz="15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9" name="Google Shape;609;p37"/>
          <p:cNvPicPr preferRelativeResize="0"/>
          <p:nvPr/>
        </p:nvPicPr>
        <p:blipFill rotWithShape="1">
          <a:blip r:embed="rId4">
            <a:alphaModFix/>
          </a:blip>
          <a:srcRect l="91315"/>
          <a:stretch/>
        </p:blipFill>
        <p:spPr>
          <a:xfrm>
            <a:off x="424350" y="1668701"/>
            <a:ext cx="1422175" cy="23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4426" y="3949326"/>
            <a:ext cx="1095425" cy="10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7"/>
          <p:cNvSpPr txBox="1"/>
          <p:nvPr/>
        </p:nvSpPr>
        <p:spPr>
          <a:xfrm>
            <a:off x="4408400" y="4296950"/>
            <a:ext cx="175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Bibliografía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37"/>
          <p:cNvSpPr/>
          <p:nvPr/>
        </p:nvSpPr>
        <p:spPr>
          <a:xfrm>
            <a:off x="7148850" y="1306274"/>
            <a:ext cx="1570800" cy="3302100"/>
          </a:xfrm>
          <a:prstGeom prst="roundRect">
            <a:avLst>
              <a:gd name="adj" fmla="val 1498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3" name="Google Shape;613;p37"/>
          <p:cNvPicPr preferRelativeResize="0"/>
          <p:nvPr/>
        </p:nvPicPr>
        <p:blipFill rotWithShape="1">
          <a:blip r:embed="rId6">
            <a:alphaModFix/>
          </a:blip>
          <a:srcRect l="20252" r="27443" b="52015"/>
          <a:stretch/>
        </p:blipFill>
        <p:spPr>
          <a:xfrm>
            <a:off x="7448937" y="2793375"/>
            <a:ext cx="970624" cy="8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37"/>
          <p:cNvPicPr preferRelativeResize="0"/>
          <p:nvPr/>
        </p:nvPicPr>
        <p:blipFill rotWithShape="1">
          <a:blip r:embed="rId6">
            <a:alphaModFix/>
          </a:blip>
          <a:srcRect t="48752"/>
          <a:stretch/>
        </p:blipFill>
        <p:spPr>
          <a:xfrm>
            <a:off x="7223150" y="3806551"/>
            <a:ext cx="1422175" cy="72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31379" y="1476318"/>
            <a:ext cx="1205756" cy="10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37"/>
          <p:cNvSpPr txBox="1"/>
          <p:nvPr/>
        </p:nvSpPr>
        <p:spPr>
          <a:xfrm>
            <a:off x="8796975" y="0"/>
            <a:ext cx="41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25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5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102" name="Google Shape;102;p15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103" name="Google Shape;103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Google Shape;104;p15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Google Shape;105;p1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6" name="Google Shape;106;p15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7" name="Google Shape;107;p15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8" name="Google Shape;108;p15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" name="Google Shape;109;p15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5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0097A7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1" name="Google Shape;11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00" y="72090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091675" y="2008175"/>
            <a:ext cx="4081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BETTER UNDERSTANDING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OF THESE DEVICES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5091675" y="2808575"/>
            <a:ext cx="4081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900 MHz UHF American</a:t>
            </a:r>
            <a:endParaRPr sz="2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3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116" name="Google Shape;116;p15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5000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chemeClr val="accent5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INTRODUCCIÓN Y OBJETIVOS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6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124" name="Google Shape;124;p16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125" name="Google Shape;125;p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16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7" name="Google Shape;127;p1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8" name="Google Shape;128;p16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16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16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1" name="Google Shape;131;p16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6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0097A7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238" y="1153199"/>
            <a:ext cx="2843525" cy="15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725" y="3089493"/>
            <a:ext cx="3037649" cy="17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948400" y="2331050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WLAN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5443725" y="2331050"/>
            <a:ext cx="251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lt1"/>
                </a:solidFill>
              </a:rPr>
              <a:t>GPS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5843" y="2731375"/>
            <a:ext cx="2031551" cy="2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4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39" name="Google Shape;139;p16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140" name="Google Shape;140;p16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5000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chemeClr val="accent5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INTRODUCCIÓN Y OBJETIVOS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7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148" name="Google Shape;148;p17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149" name="Google Shape;149;p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17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1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" name="Google Shape;152;p17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17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17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" name="Google Shape;155;p17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" name="Google Shape;156;p17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0097A7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 txBox="1"/>
          <p:nvPr/>
        </p:nvSpPr>
        <p:spPr>
          <a:xfrm>
            <a:off x="1885975" y="1294200"/>
            <a:ext cx="76257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Create an initial design.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Simulate and optimize it.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Build a working prototype.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Study its real life behaviour compared to the simulation.</a:t>
            </a:r>
            <a:endParaRPr sz="2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7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5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159" name="Google Shape;159;p17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160" name="Google Shape;160;p17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5000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chemeClr val="accent5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INTRODUCCIÓN Y OBJETIVOS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8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168" name="Google Shape;168;p18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169" name="Google Shape;169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0" name="Google Shape;170;p1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1" name="Google Shape;171;p18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18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3" name="Google Shape;173;p18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4" name="Google Shape;174;p18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5" name="Google Shape;175;p18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" name="Google Shape;176;p18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30196"/>
                </a:srgbClr>
              </a:gs>
              <a:gs pos="28000">
                <a:srgbClr val="1DC690">
                  <a:alpha val="40000"/>
                </a:srgbClr>
              </a:gs>
              <a:gs pos="56000">
                <a:srgbClr val="9381C8">
                  <a:alpha val="40000"/>
                </a:srgbClr>
              </a:gs>
              <a:gs pos="100000">
                <a:srgbClr val="DC6262">
                  <a:alpha val="4000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/>
          <p:nvPr/>
        </p:nvSpPr>
        <p:spPr>
          <a:xfrm>
            <a:off x="1688100" y="3647629"/>
            <a:ext cx="5767800" cy="969900"/>
          </a:xfrm>
          <a:prstGeom prst="roundRect">
            <a:avLst>
              <a:gd name="adj" fmla="val 22180"/>
            </a:avLst>
          </a:prstGeom>
          <a:solidFill>
            <a:srgbClr val="DC6262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 experimental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1688100" y="2432740"/>
            <a:ext cx="5767800" cy="969900"/>
          </a:xfrm>
          <a:prstGeom prst="roundRect">
            <a:avLst>
              <a:gd name="adj" fmla="val 22180"/>
            </a:avLst>
          </a:prstGeom>
          <a:solidFill>
            <a:srgbClr val="9381C8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 numérico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9" name="Google Shape;179;p18"/>
          <p:cNvGrpSpPr/>
          <p:nvPr/>
        </p:nvGrpSpPr>
        <p:grpSpPr>
          <a:xfrm>
            <a:off x="554700" y="130025"/>
            <a:ext cx="8034600" cy="554700"/>
            <a:chOff x="554700" y="130025"/>
            <a:chExt cx="8034600" cy="554700"/>
          </a:xfrm>
        </p:grpSpPr>
        <p:sp>
          <p:nvSpPr>
            <p:cNvPr id="180" name="Google Shape;180;p18"/>
            <p:cNvSpPr/>
            <p:nvPr/>
          </p:nvSpPr>
          <p:spPr>
            <a:xfrm>
              <a:off x="554700" y="130025"/>
              <a:ext cx="8034600" cy="554700"/>
            </a:xfrm>
            <a:prstGeom prst="roundRect">
              <a:avLst>
                <a:gd name="adj" fmla="val 50000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chemeClr val="accent5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INTRODUCCIÓN Y OBJETIVOS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3" name="Google Shape;183;p18"/>
          <p:cNvSpPr/>
          <p:nvPr/>
        </p:nvSpPr>
        <p:spPr>
          <a:xfrm>
            <a:off x="1688100" y="1217851"/>
            <a:ext cx="5767800" cy="969900"/>
          </a:xfrm>
          <a:prstGeom prst="roundRect">
            <a:avLst>
              <a:gd name="adj" fmla="val 22180"/>
            </a:avLst>
          </a:prstGeom>
          <a:solidFill>
            <a:srgbClr val="1DC690"/>
          </a:solidFill>
          <a:ln w="114300" cap="flat" cmpd="sng">
            <a:solidFill>
              <a:srgbClr val="EAEA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Método teórico</a:t>
            </a:r>
            <a:endParaRPr sz="30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6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9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190" name="Google Shape;190;p19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191" name="Google Shape;191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2" name="Google Shape;192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3" name="Google Shape;193;p19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" name="Google Shape;194;p19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5" name="Google Shape;195;p19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6" name="Google Shape;196;p19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7" name="Google Shape;197;p19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19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1DC690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" name="Google Shape;199;p19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200" name="Google Shape;200;p19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Cálculo de dimensiones</a:t>
              </a: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1" name="Google Shape;201;p19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2" name="Google Shape;202;p19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1DC69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TEÓRICO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03" name="Google Shape;2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4112" y="1804500"/>
            <a:ext cx="5655777" cy="22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9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7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20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210" name="Google Shape;210;p20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211" name="Google Shape;211;p2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20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20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20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20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0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7" name="Google Shape;217;p20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20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9381C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220" name="Google Shape;220;p20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Simulaciones en HFSS: diseño inicial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1" name="Google Shape;221;p20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9381C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NUMÉRICO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23" name="Google Shape;223;p20"/>
          <p:cNvPicPr preferRelativeResize="0"/>
          <p:nvPr/>
        </p:nvPicPr>
        <p:blipFill rotWithShape="1">
          <a:blip r:embed="rId4">
            <a:alphaModFix/>
          </a:blip>
          <a:srcRect r="1960"/>
          <a:stretch/>
        </p:blipFill>
        <p:spPr>
          <a:xfrm>
            <a:off x="583950" y="2150750"/>
            <a:ext cx="3840600" cy="2476500"/>
          </a:xfrm>
          <a:prstGeom prst="roundRect">
            <a:avLst>
              <a:gd name="adj" fmla="val 6261"/>
            </a:avLst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 rotWithShape="1">
          <a:blip r:embed="rId5">
            <a:alphaModFix/>
          </a:blip>
          <a:srcRect l="6680" r="9497"/>
          <a:stretch/>
        </p:blipFill>
        <p:spPr>
          <a:xfrm>
            <a:off x="4710600" y="2150750"/>
            <a:ext cx="3840600" cy="2476500"/>
          </a:xfrm>
          <a:prstGeom prst="roundRect">
            <a:avLst>
              <a:gd name="adj" fmla="val 6808"/>
            </a:avLst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8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226" name="Google Shape;22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113" y="780550"/>
            <a:ext cx="1389775" cy="13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1"/>
          <p:cNvGrpSpPr/>
          <p:nvPr/>
        </p:nvGrpSpPr>
        <p:grpSpPr>
          <a:xfrm>
            <a:off x="-8" y="0"/>
            <a:ext cx="9144010" cy="5143500"/>
            <a:chOff x="-8" y="0"/>
            <a:chExt cx="9144010" cy="5143500"/>
          </a:xfrm>
        </p:grpSpPr>
        <p:grpSp>
          <p:nvGrpSpPr>
            <p:cNvPr id="232" name="Google Shape;232;p21"/>
            <p:cNvGrpSpPr/>
            <p:nvPr/>
          </p:nvGrpSpPr>
          <p:grpSpPr>
            <a:xfrm>
              <a:off x="0" y="0"/>
              <a:ext cx="9144003" cy="5143500"/>
              <a:chOff x="0" y="0"/>
              <a:chExt cx="9144003" cy="5143500"/>
            </a:xfrm>
          </p:grpSpPr>
          <p:pic>
            <p:nvPicPr>
              <p:cNvPr id="233" name="Google Shape;233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4" name="Google Shape;234;p2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3048000" y="0"/>
                <a:ext cx="3592376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21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6" name="Google Shape;236;p21"/>
              <p:cNvPicPr preferRelativeResize="0"/>
              <p:nvPr/>
            </p:nvPicPr>
            <p:blipFill rotWithShape="1">
              <a:blip r:embed="rId3">
                <a:alphaModFix/>
              </a:blip>
              <a:srcRect b="41646"/>
              <a:stretch/>
            </p:blipFill>
            <p:spPr>
              <a:xfrm>
                <a:off x="3048000" y="3047300"/>
                <a:ext cx="3592376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7" name="Google Shape;237;p21"/>
              <p:cNvPicPr preferRelativeResize="0"/>
              <p:nvPr/>
            </p:nvPicPr>
            <p:blipFill rotWithShape="1">
              <a:blip r:embed="rId3">
                <a:alphaModFix/>
              </a:blip>
              <a:srcRect r="15153"/>
              <a:stretch/>
            </p:blipFill>
            <p:spPr>
              <a:xfrm>
                <a:off x="6096000" y="0"/>
                <a:ext cx="3048003" cy="35921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8" name="Google Shape;238;p21"/>
              <p:cNvPicPr preferRelativeResize="0"/>
              <p:nvPr/>
            </p:nvPicPr>
            <p:blipFill rotWithShape="1">
              <a:blip r:embed="rId3">
                <a:alphaModFix/>
              </a:blip>
              <a:srcRect r="15153" b="41646"/>
              <a:stretch/>
            </p:blipFill>
            <p:spPr>
              <a:xfrm>
                <a:off x="6096000" y="3047300"/>
                <a:ext cx="3047997" cy="2096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39" name="Google Shape;239;p21"/>
            <p:cNvSpPr/>
            <p:nvPr/>
          </p:nvSpPr>
          <p:spPr>
            <a:xfrm>
              <a:off x="-8" y="0"/>
              <a:ext cx="9144000" cy="5143500"/>
            </a:xfrm>
            <a:prstGeom prst="rect">
              <a:avLst/>
            </a:prstGeom>
            <a:solidFill>
              <a:srgbClr val="000000">
                <a:alpha val="48100"/>
              </a:srgbClr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1"/>
          <p:cNvSpPr/>
          <p:nvPr/>
        </p:nvSpPr>
        <p:spPr>
          <a:xfrm>
            <a:off x="-3950" y="-150"/>
            <a:ext cx="9144000" cy="5143500"/>
          </a:xfrm>
          <a:prstGeom prst="rect">
            <a:avLst/>
          </a:prstGeom>
          <a:solidFill>
            <a:srgbClr val="9381C8">
              <a:alpha val="39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54700" y="130025"/>
            <a:ext cx="8034600" cy="972300"/>
            <a:chOff x="554700" y="130025"/>
            <a:chExt cx="8034600" cy="972300"/>
          </a:xfrm>
        </p:grpSpPr>
        <p:sp>
          <p:nvSpPr>
            <p:cNvPr id="242" name="Google Shape;242;p21"/>
            <p:cNvSpPr/>
            <p:nvPr/>
          </p:nvSpPr>
          <p:spPr>
            <a:xfrm>
              <a:off x="554700" y="130025"/>
              <a:ext cx="8034600" cy="972300"/>
            </a:xfrm>
            <a:prstGeom prst="roundRect">
              <a:avLst>
                <a:gd name="adj" fmla="val 13896"/>
              </a:avLst>
            </a:prstGeom>
            <a:solidFill>
              <a:srgbClr val="EAEAE0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2000" b="1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Simulaciones en HFSS: diseño adaptado con inset</a:t>
              </a:r>
              <a:endParaRPr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554700" y="130025"/>
              <a:ext cx="591900" cy="554700"/>
            </a:xfrm>
            <a:prstGeom prst="roundRect">
              <a:avLst>
                <a:gd name="adj" fmla="val 22180"/>
              </a:avLst>
            </a:prstGeom>
            <a:solidFill>
              <a:srgbClr val="E6913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2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sz="32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1146600" y="130025"/>
              <a:ext cx="7442700" cy="554700"/>
            </a:xfrm>
            <a:prstGeom prst="roundRect">
              <a:avLst>
                <a:gd name="adj" fmla="val 22180"/>
              </a:avLst>
            </a:prstGeom>
            <a:solidFill>
              <a:srgbClr val="9381C8"/>
            </a:solidFill>
            <a:ln w="114300" cap="flat" cmpd="sng">
              <a:solidFill>
                <a:srgbClr val="EAEA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30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MÉTODO NUMÉRICO</a:t>
              </a:r>
              <a:endParaRPr sz="30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245" name="Google Shape;245;p21"/>
          <p:cNvPicPr preferRelativeResize="0"/>
          <p:nvPr/>
        </p:nvPicPr>
        <p:blipFill rotWithShape="1">
          <a:blip r:embed="rId4">
            <a:alphaModFix/>
          </a:blip>
          <a:srcRect r="6733"/>
          <a:stretch/>
        </p:blipFill>
        <p:spPr>
          <a:xfrm>
            <a:off x="472500" y="1781625"/>
            <a:ext cx="3202200" cy="3189900"/>
          </a:xfrm>
          <a:prstGeom prst="roundRect">
            <a:avLst>
              <a:gd name="adj" fmla="val 2683"/>
            </a:avLst>
          </a:prstGeom>
          <a:noFill/>
          <a:ln>
            <a:noFill/>
          </a:ln>
        </p:spPr>
      </p:pic>
      <p:pic>
        <p:nvPicPr>
          <p:cNvPr id="246" name="Google Shape;246;p21"/>
          <p:cNvPicPr preferRelativeResize="0"/>
          <p:nvPr/>
        </p:nvPicPr>
        <p:blipFill rotWithShape="1">
          <a:blip r:embed="rId5">
            <a:alphaModFix/>
          </a:blip>
          <a:srcRect t="4827" b="1792"/>
          <a:stretch/>
        </p:blipFill>
        <p:spPr>
          <a:xfrm rot="5400000">
            <a:off x="4679775" y="989925"/>
            <a:ext cx="3191100" cy="4773300"/>
          </a:xfrm>
          <a:prstGeom prst="roundRect">
            <a:avLst>
              <a:gd name="adj" fmla="val 2704"/>
            </a:avLst>
          </a:prstGeom>
          <a:noFill/>
          <a:ln>
            <a:noFill/>
          </a:ln>
        </p:spPr>
      </p:pic>
      <p:sp>
        <p:nvSpPr>
          <p:cNvPr id="247" name="Google Shape;247;p21"/>
          <p:cNvSpPr txBox="1"/>
          <p:nvPr/>
        </p:nvSpPr>
        <p:spPr>
          <a:xfrm>
            <a:off x="8844650" y="0"/>
            <a:ext cx="29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9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1218450" y="2783625"/>
            <a:ext cx="934200" cy="910200"/>
          </a:xfrm>
          <a:prstGeom prst="ellipse">
            <a:avLst/>
          </a:prstGeom>
          <a:noFill/>
          <a:ln w="1143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1"/>
          <p:cNvSpPr txBox="1"/>
          <p:nvPr/>
        </p:nvSpPr>
        <p:spPr>
          <a:xfrm rot="2466771">
            <a:off x="1676256" y="2436311"/>
            <a:ext cx="929367" cy="47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INSET</a:t>
            </a:r>
            <a:endParaRPr sz="1900" b="1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7113" y="780550"/>
            <a:ext cx="1389775" cy="13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469</Words>
  <Application>Microsoft Office PowerPoint</Application>
  <PresentationFormat>On-screen Show (16:9)</PresentationFormat>
  <Paragraphs>218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Times New Roman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Miguel Cox</dc:creator>
  <cp:lastModifiedBy>MIGUEL COX CABALLERO, MIGUEL</cp:lastModifiedBy>
  <cp:revision>1</cp:revision>
  <dcterms:modified xsi:type="dcterms:W3CDTF">2025-05-09T18:41:06Z</dcterms:modified>
</cp:coreProperties>
</file>